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1"/>
  </p:sldMasterIdLst>
  <p:notesMasterIdLst>
    <p:notesMasterId r:id="rId14"/>
  </p:notesMasterIdLst>
  <p:handoutMasterIdLst>
    <p:handoutMasterId r:id="rId15"/>
  </p:handoutMasterIdLst>
  <p:sldIdLst>
    <p:sldId id="268" r:id="rId2"/>
    <p:sldId id="277" r:id="rId3"/>
    <p:sldId id="271" r:id="rId4"/>
    <p:sldId id="278" r:id="rId5"/>
    <p:sldId id="279" r:id="rId6"/>
    <p:sldId id="280" r:id="rId7"/>
    <p:sldId id="284" r:id="rId8"/>
    <p:sldId id="285" r:id="rId9"/>
    <p:sldId id="281" r:id="rId10"/>
    <p:sldId id="282" r:id="rId11"/>
    <p:sldId id="283" r:id="rId12"/>
    <p:sldId id="28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112" d="100"/>
          <a:sy n="112" d="100"/>
        </p:scale>
        <p:origin x="384" y="192"/>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3852"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C4FB8F-ED15-48AB-97BD-17129D4E699D}" type="datetimeFigureOut">
              <a:rPr lang="en-US" smtClean="0"/>
              <a:t>12/10/18</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E6B3739-9081-478F-812E-AE7CE140632E}" type="slidenum">
              <a:rPr lang="en-US" smtClean="0"/>
              <a:t>‹#›</a:t>
            </a:fld>
            <a:endParaRPr lang="en-US" dirty="0"/>
          </a:p>
        </p:txBody>
      </p:sp>
    </p:spTree>
    <p:extLst>
      <p:ext uri="{BB962C8B-B14F-4D97-AF65-F5344CB8AC3E}">
        <p14:creationId xmlns:p14="http://schemas.microsoft.com/office/powerpoint/2010/main" val="4112104981"/>
      </p:ext>
    </p:extLst>
  </p:cSld>
  <p:clrMap bg1="lt1" tx1="dk1" bg2="lt2" tx2="dk2" accent1="accent1" accent2="accent2" accent3="accent3" accent4="accent4" accent5="accent5" accent6="accent6" hlink="hlink" folHlink="folHlink"/>
</p:handoutMaster>
</file>

<file path=ppt/media/image1.tiff>
</file>

<file path=ppt/media/image2.tiff>
</file>

<file path=ppt/media/image3.tiff>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C9D437-CD83-4825-AD0D-5E7B341BC79B}" type="datetimeFigureOut">
              <a:rPr lang="en-US" smtClean="0"/>
              <a:t>12/10/18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CF8BB-EBC7-4B8F-9632-A5A136FBB880}" type="slidenum">
              <a:rPr lang="en-US" smtClean="0"/>
              <a:t>‹#›</a:t>
            </a:fld>
            <a:endParaRPr lang="en-US" dirty="0"/>
          </a:p>
        </p:txBody>
      </p:sp>
    </p:spTree>
    <p:extLst>
      <p:ext uri="{BB962C8B-B14F-4D97-AF65-F5344CB8AC3E}">
        <p14:creationId xmlns:p14="http://schemas.microsoft.com/office/powerpoint/2010/main" val="11703696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5AB7CBB-843F-464A-A764-71D6ADC27CFA}" type="datetime1">
              <a:rPr lang="en-US" smtClean="0"/>
              <a:t>12/10/18</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2056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BEFC03D-3A1F-4813-9337-02411FCC3A9A}" type="datetime1">
              <a:rPr lang="en-US" smtClean="0"/>
              <a:t>12/10/18</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688346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D638F79-DFA0-4C26-9553-23A017B69AB6}" type="datetime1">
              <a:rPr lang="en-US" smtClean="0"/>
              <a:t>12/10/18</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1598540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615CA6-EC4D-4728-8AA6-534BE7E9B67C}" type="datetime1">
              <a:rPr lang="en-US" smtClean="0"/>
              <a:t>12/10/18</a:t>
            </a:fld>
            <a:endParaRPr lang="en-US" dirty="0"/>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0B34E7-E1D9-4FBF-A1A0-4009669A00BF}" type="datetime1">
              <a:rPr lang="en-US" smtClean="0"/>
              <a:t>12/10/18</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3413207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12/10/18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9386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579E8B6-2F47-420B-83EA-EB2285D13EC9}" type="datetime1">
              <a:rPr lang="en-US" smtClean="0"/>
              <a:t>12/10/18</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7692275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304803D-B10E-4B90-8456-A0E05393E233}" type="datetime1">
              <a:rPr lang="en-US" smtClean="0"/>
              <a:t>12/10/18</a:t>
            </a:fld>
            <a:endParaRPr lang="en-US" dirty="0"/>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2458479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CE1E62F-6CCE-4064-96C2-2084AF883904}" type="datetime1">
              <a:rPr lang="en-US" smtClean="0"/>
              <a:t>12/10/18</a:t>
            </a:fld>
            <a:endParaRPr lang="en-US" dirty="0"/>
          </a:p>
        </p:txBody>
      </p:sp>
      <p:sp>
        <p:nvSpPr>
          <p:cNvPr id="4" name="Footer Placeholder 3"/>
          <p:cNvSpPr>
            <a:spLocks noGrp="1"/>
          </p:cNvSpPr>
          <p:nvPr>
            <p:ph type="ftr" sz="quarter" idx="11"/>
          </p:nvPr>
        </p:nvSpPr>
        <p:spPr/>
        <p:txBody>
          <a:bodyPr/>
          <a:lstStyle/>
          <a:p>
            <a:r>
              <a:rPr lang="en-US"/>
              <a:t>Add a footer</a:t>
            </a:r>
            <a:endParaRPr lang="en-US" dirty="0"/>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3672492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A615CA6-EC4D-4728-8AA6-534BE7E9B67C}" type="datetime1">
              <a:rPr lang="en-US" smtClean="0"/>
              <a:t>12/10/18</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Add a footer</a:t>
            </a:r>
            <a:endParaRPr lang="en-US" dirty="0"/>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dirty="0"/>
          </a:p>
        </p:txBody>
      </p:sp>
    </p:spTree>
    <p:extLst>
      <p:ext uri="{BB962C8B-B14F-4D97-AF65-F5344CB8AC3E}">
        <p14:creationId xmlns:p14="http://schemas.microsoft.com/office/powerpoint/2010/main" val="1162336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6139942-0A2E-443A-842F-D6DE74360370}" type="datetime1">
              <a:rPr lang="en-US" smtClean="0"/>
              <a:t>12/10/18</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Add a footer</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31375A4-56A4-47D6-9801-1991572033F7}" type="slidenum">
              <a:rPr lang="en-US" smtClean="0"/>
              <a:t>‹#›</a:t>
            </a:fld>
            <a:endParaRPr lang="en-US" dirty="0"/>
          </a:p>
        </p:txBody>
      </p:sp>
    </p:spTree>
    <p:extLst>
      <p:ext uri="{BB962C8B-B14F-4D97-AF65-F5344CB8AC3E}">
        <p14:creationId xmlns:p14="http://schemas.microsoft.com/office/powerpoint/2010/main" val="46703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12/10/18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
        <p:nvSpPr>
          <p:cNvPr id="10" name="Rectangle 9">
            <a:extLst>
              <a:ext uri="{FF2B5EF4-FFF2-40B4-BE49-F238E27FC236}">
                <a16:creationId xmlns:a16="http://schemas.microsoft.com/office/drawing/2014/main" id="{3DD56F55-9FC0-474B-ADC4-A77A47F498E4}"/>
              </a:ext>
            </a:extLst>
          </p:cNvPr>
          <p:cNvSpPr/>
          <p:nvPr userDrawn="1"/>
        </p:nvSpPr>
        <p:spPr>
          <a:xfrm>
            <a:off x="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04390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3F138946-C5C1-4A11-BA69-F12F43F8A94B}" type="datetime1">
              <a:rPr lang="en-US" smtClean="0"/>
              <a:t>12/10/18</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Add a footer</a:t>
            </a:r>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31375A4-56A4-47D6-9801-1991572033F7}"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4674783"/>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655"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explainthatstuff.com/electricity.html" TargetMode="External"/><Relationship Id="rId2" Type="http://schemas.openxmlformats.org/officeDocument/2006/relationships/hyperlink" Target="https://www.explainthatstuff.com/magnetism.html" TargetMode="Externa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2.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Electronics &amp; Electricity</a:t>
            </a:r>
          </a:p>
        </p:txBody>
      </p:sp>
      <p:sp>
        <p:nvSpPr>
          <p:cNvPr id="3" name="Subtitle 2"/>
          <p:cNvSpPr>
            <a:spLocks noGrp="1"/>
          </p:cNvSpPr>
          <p:nvPr>
            <p:ph type="subTitle" idx="1"/>
          </p:nvPr>
        </p:nvSpPr>
        <p:spPr/>
        <p:txBody>
          <a:bodyPr>
            <a:normAutofit fontScale="85000" lnSpcReduction="20000"/>
          </a:bodyPr>
          <a:lstStyle/>
          <a:p>
            <a:r>
              <a:rPr lang="en-US" dirty="0"/>
              <a:t>Unit 7 – Making a light blink</a:t>
            </a:r>
          </a:p>
          <a:p>
            <a:endParaRPr lang="en-US" dirty="0"/>
          </a:p>
          <a:p>
            <a:r>
              <a:rPr lang="en-US" dirty="0"/>
              <a:t>Section 1 – making a light blink</a:t>
            </a:r>
          </a:p>
        </p:txBody>
      </p:sp>
      <p:sp>
        <p:nvSpPr>
          <p:cNvPr id="4" name="Footer Placeholder 3">
            <a:extLst>
              <a:ext uri="{FF2B5EF4-FFF2-40B4-BE49-F238E27FC236}">
                <a16:creationId xmlns:a16="http://schemas.microsoft.com/office/drawing/2014/main" id="{1BD89EEB-0D82-48BB-B45A-39C4807CF951}"/>
              </a:ext>
            </a:extLst>
          </p:cNvPr>
          <p:cNvSpPr>
            <a:spLocks noGrp="1"/>
          </p:cNvSpPr>
          <p:nvPr>
            <p:ph type="ftr" sz="quarter" idx="11"/>
          </p:nvPr>
        </p:nvSpPr>
        <p:spPr/>
        <p:txBody>
          <a:bodyPr/>
          <a:lstStyle/>
          <a:p>
            <a:r>
              <a:rPr lang="en-US" dirty="0"/>
              <a:t>Unit 1 – Section 1</a:t>
            </a:r>
          </a:p>
        </p:txBody>
      </p:sp>
    </p:spTree>
    <p:extLst>
      <p:ext uri="{BB962C8B-B14F-4D97-AF65-F5344CB8AC3E}">
        <p14:creationId xmlns:p14="http://schemas.microsoft.com/office/powerpoint/2010/main" val="2413251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5BE9A7-6DE0-0D41-A608-748EDB87D4C3}"/>
              </a:ext>
            </a:extLst>
          </p:cNvPr>
          <p:cNvPicPr>
            <a:picLocks noChangeAspect="1"/>
          </p:cNvPicPr>
          <p:nvPr/>
        </p:nvPicPr>
        <p:blipFill>
          <a:blip r:embed="rId2"/>
          <a:stretch>
            <a:fillRect/>
          </a:stretch>
        </p:blipFill>
        <p:spPr>
          <a:xfrm>
            <a:off x="3264354" y="22158"/>
            <a:ext cx="5663291" cy="6802752"/>
          </a:xfrm>
          <a:prstGeom prst="rect">
            <a:avLst/>
          </a:prstGeom>
        </p:spPr>
      </p:pic>
      <p:sp>
        <p:nvSpPr>
          <p:cNvPr id="4" name="Footer Placeholder 3">
            <a:extLst>
              <a:ext uri="{FF2B5EF4-FFF2-40B4-BE49-F238E27FC236}">
                <a16:creationId xmlns:a16="http://schemas.microsoft.com/office/drawing/2014/main" id="{94535C57-F0A8-2C40-8E74-1BB3DE1239C4}"/>
              </a:ext>
            </a:extLst>
          </p:cNvPr>
          <p:cNvSpPr>
            <a:spLocks noGrp="1"/>
          </p:cNvSpPr>
          <p:nvPr>
            <p:ph type="ftr" sz="quarter" idx="11"/>
          </p:nvPr>
        </p:nvSpPr>
        <p:spPr>
          <a:xfrm>
            <a:off x="3686185" y="6459785"/>
            <a:ext cx="4822804" cy="365125"/>
          </a:xfrm>
        </p:spPr>
        <p:txBody>
          <a:bodyPr>
            <a:normAutofit/>
          </a:bodyPr>
          <a:lstStyle/>
          <a:p>
            <a:pPr>
              <a:spcAft>
                <a:spcPts val="600"/>
              </a:spcAft>
            </a:pPr>
            <a:r>
              <a:rPr lang="en-US"/>
              <a:t>Add a footer</a:t>
            </a:r>
          </a:p>
        </p:txBody>
      </p:sp>
    </p:spTree>
    <p:extLst>
      <p:ext uri="{BB962C8B-B14F-4D97-AF65-F5344CB8AC3E}">
        <p14:creationId xmlns:p14="http://schemas.microsoft.com/office/powerpoint/2010/main" val="3376149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4A8FFEA1-1B69-4F42-B552-0CCF725968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AA3C9226-5EC8-460B-82D7-72AA994DF9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62A90A9D-33DF-408E-BF4C-F82588935C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E6AA15AE-DAFE-4E1E-B05F-F57962FD3A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079A4BCD-8764-B54A-AB20-EB6D6186A742}"/>
              </a:ext>
            </a:extLst>
          </p:cNvPr>
          <p:cNvSpPr>
            <a:spLocks noGrp="1"/>
          </p:cNvSpPr>
          <p:nvPr>
            <p:ph type="title"/>
          </p:nvPr>
        </p:nvSpPr>
        <p:spPr>
          <a:xfrm>
            <a:off x="8141110" y="639097"/>
            <a:ext cx="3401961" cy="3686015"/>
          </a:xfrm>
        </p:spPr>
        <p:txBody>
          <a:bodyPr vert="horz" lIns="91440" tIns="45720" rIns="91440" bIns="45720" rtlCol="0" anchor="b">
            <a:normAutofit/>
          </a:bodyPr>
          <a:lstStyle/>
          <a:p>
            <a:r>
              <a:rPr lang="en-US" sz="6100">
                <a:solidFill>
                  <a:schemeClr val="tx1">
                    <a:lumMod val="85000"/>
                    <a:lumOff val="15000"/>
                  </a:schemeClr>
                </a:solidFill>
              </a:rPr>
              <a:t>Blinking Light Schematic</a:t>
            </a:r>
          </a:p>
        </p:txBody>
      </p:sp>
      <p:pic>
        <p:nvPicPr>
          <p:cNvPr id="8" name="Content Placeholder 4">
            <a:extLst>
              <a:ext uri="{FF2B5EF4-FFF2-40B4-BE49-F238E27FC236}">
                <a16:creationId xmlns:a16="http://schemas.microsoft.com/office/drawing/2014/main" id="{916E95E3-4171-5147-93B8-10FCD75D3494}"/>
              </a:ext>
            </a:extLst>
          </p:cNvPr>
          <p:cNvPicPr>
            <a:picLocks noGrp="1" noChangeAspect="1"/>
          </p:cNvPicPr>
          <p:nvPr>
            <p:ph idx="1"/>
          </p:nvPr>
        </p:nvPicPr>
        <p:blipFill>
          <a:blip r:embed="rId2"/>
          <a:stretch>
            <a:fillRect/>
          </a:stretch>
        </p:blipFill>
        <p:spPr>
          <a:xfrm>
            <a:off x="1297021" y="640081"/>
            <a:ext cx="5586172" cy="5054156"/>
          </a:xfrm>
          <a:prstGeom prst="rect">
            <a:avLst/>
          </a:prstGeom>
        </p:spPr>
      </p:pic>
      <p:cxnSp>
        <p:nvCxnSpPr>
          <p:cNvPr id="19" name="Straight Connector 18">
            <a:extLst>
              <a:ext uri="{FF2B5EF4-FFF2-40B4-BE49-F238E27FC236}">
                <a16:creationId xmlns:a16="http://schemas.microsoft.com/office/drawing/2014/main" id="{D07141D5-A57C-43F5-A655-5BA2D0D2AFF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209305" y="4343400"/>
            <a:ext cx="3200400"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D9DB1F97-BFF9-46CC-8EB4-BB63B98F13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a:extLst>
              <a:ext uri="{FF2B5EF4-FFF2-40B4-BE49-F238E27FC236}">
                <a16:creationId xmlns:a16="http://schemas.microsoft.com/office/drawing/2014/main" id="{88CAE6E3-39B4-4A16-97BC-9C376B9B7E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Footer Placeholder 1">
            <a:extLst>
              <a:ext uri="{FF2B5EF4-FFF2-40B4-BE49-F238E27FC236}">
                <a16:creationId xmlns:a16="http://schemas.microsoft.com/office/drawing/2014/main" id="{8E08EA29-85E1-CE45-9600-AA237976EF86}"/>
              </a:ext>
            </a:extLst>
          </p:cNvPr>
          <p:cNvSpPr>
            <a:spLocks noGrp="1"/>
          </p:cNvSpPr>
          <p:nvPr>
            <p:ph type="ftr" sz="quarter" idx="11"/>
          </p:nvPr>
        </p:nvSpPr>
        <p:spPr>
          <a:xfrm>
            <a:off x="3686185" y="6459785"/>
            <a:ext cx="4822804" cy="365125"/>
          </a:xfrm>
        </p:spPr>
        <p:txBody>
          <a:bodyPr vert="horz" lIns="91440" tIns="45720" rIns="91440" bIns="45720" rtlCol="0" anchor="ctr">
            <a:normAutofit/>
          </a:bodyPr>
          <a:lstStyle/>
          <a:p>
            <a:pPr defTabSz="914400">
              <a:spcAft>
                <a:spcPts val="600"/>
              </a:spcAft>
            </a:pPr>
            <a:r>
              <a:rPr lang="en-US" kern="1200" cap="all" baseline="0">
                <a:solidFill>
                  <a:srgbClr val="FFFFFF"/>
                </a:solidFill>
                <a:latin typeface="+mn-lt"/>
                <a:ea typeface="+mn-ea"/>
                <a:cs typeface="+mn-cs"/>
              </a:rPr>
              <a:t>Add a footer</a:t>
            </a:r>
          </a:p>
        </p:txBody>
      </p:sp>
    </p:spTree>
    <p:extLst>
      <p:ext uri="{BB962C8B-B14F-4D97-AF65-F5344CB8AC3E}">
        <p14:creationId xmlns:p14="http://schemas.microsoft.com/office/powerpoint/2010/main" val="342443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1D53CA0-FDE7-4B62-AE74-A671E6B82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06FA22A8-DAD2-4DBF-BCF6-AA00E9D83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38CF2381-9166-48DC-8859-93B6A58939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69C5F1CC-81CF-4FB4-9977-391DF5B090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9185ADAF-57F0-5F46-AAF0-9912E25BDC32}"/>
              </a:ext>
            </a:extLst>
          </p:cNvPr>
          <p:cNvSpPr>
            <a:spLocks noGrp="1"/>
          </p:cNvSpPr>
          <p:nvPr>
            <p:ph type="title"/>
          </p:nvPr>
        </p:nvSpPr>
        <p:spPr>
          <a:xfrm>
            <a:off x="457200" y="640080"/>
            <a:ext cx="3659246" cy="2926080"/>
          </a:xfrm>
        </p:spPr>
        <p:txBody>
          <a:bodyPr vert="horz" lIns="91440" tIns="45720" rIns="91440" bIns="45720" rtlCol="0" anchor="b">
            <a:normAutofit/>
          </a:bodyPr>
          <a:lstStyle/>
          <a:p>
            <a:r>
              <a:rPr lang="en-US" sz="4400" dirty="0">
                <a:solidFill>
                  <a:srgbClr val="FFFFFF"/>
                </a:solidFill>
              </a:rPr>
              <a:t>Blinking Light In Detail</a:t>
            </a:r>
          </a:p>
        </p:txBody>
      </p:sp>
      <p:pic>
        <p:nvPicPr>
          <p:cNvPr id="8" name="Content Placeholder 4">
            <a:extLst>
              <a:ext uri="{FF2B5EF4-FFF2-40B4-BE49-F238E27FC236}">
                <a16:creationId xmlns:a16="http://schemas.microsoft.com/office/drawing/2014/main" id="{5CA2E902-E051-8D45-9B3F-071F10B57037}"/>
              </a:ext>
            </a:extLst>
          </p:cNvPr>
          <p:cNvPicPr>
            <a:picLocks noGrp="1" noChangeAspect="1"/>
          </p:cNvPicPr>
          <p:nvPr>
            <p:ph idx="1"/>
          </p:nvPr>
        </p:nvPicPr>
        <p:blipFill rotWithShape="1">
          <a:blip r:embed="rId2"/>
          <a:srcRect l="5018" r="-1" b="-1"/>
          <a:stretch/>
        </p:blipFill>
        <p:spPr>
          <a:xfrm>
            <a:off x="4639733" y="10"/>
            <a:ext cx="7552266" cy="6857990"/>
          </a:xfrm>
          <a:prstGeom prst="rect">
            <a:avLst/>
          </a:prstGeom>
        </p:spPr>
      </p:pic>
      <p:sp>
        <p:nvSpPr>
          <p:cNvPr id="19" name="Rectangle 18">
            <a:extLst>
              <a:ext uri="{FF2B5EF4-FFF2-40B4-BE49-F238E27FC236}">
                <a16:creationId xmlns:a16="http://schemas.microsoft.com/office/drawing/2014/main" id="{AFDD4421-3DEC-4941-9625-756F8B5C6B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8475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Footer Placeholder 3">
            <a:extLst>
              <a:ext uri="{FF2B5EF4-FFF2-40B4-BE49-F238E27FC236}">
                <a16:creationId xmlns:a16="http://schemas.microsoft.com/office/drawing/2014/main" id="{B03EC939-38AF-614B-AC74-C21DB2817D99}"/>
              </a:ext>
            </a:extLst>
          </p:cNvPr>
          <p:cNvSpPr>
            <a:spLocks noGrp="1"/>
          </p:cNvSpPr>
          <p:nvPr>
            <p:ph type="ftr" sz="quarter" idx="11"/>
          </p:nvPr>
        </p:nvSpPr>
        <p:spPr>
          <a:xfrm>
            <a:off x="4857135" y="6459785"/>
            <a:ext cx="7149334" cy="365125"/>
          </a:xfrm>
          <a:effectLst>
            <a:outerShdw blurRad="50800" dist="38100" dir="2700000" algn="tl" rotWithShape="0">
              <a:prstClr val="black">
                <a:alpha val="43000"/>
              </a:prstClr>
            </a:outerShdw>
          </a:effectLst>
        </p:spPr>
        <p:txBody>
          <a:bodyPr vert="horz" lIns="91440" tIns="45720" rIns="91440" bIns="45720" rtlCol="0" anchor="ctr">
            <a:normAutofit/>
          </a:bodyPr>
          <a:lstStyle/>
          <a:p>
            <a:pPr algn="r" defTabSz="914400">
              <a:spcAft>
                <a:spcPts val="600"/>
              </a:spcAft>
            </a:pPr>
            <a:r>
              <a:rPr lang="en-US" kern="1200" cap="all" baseline="0">
                <a:solidFill>
                  <a:srgbClr val="FFFFFF"/>
                </a:solidFill>
                <a:latin typeface="+mn-lt"/>
                <a:ea typeface="+mn-ea"/>
                <a:cs typeface="+mn-cs"/>
              </a:rPr>
              <a:t>Add a footer</a:t>
            </a:r>
          </a:p>
        </p:txBody>
      </p:sp>
    </p:spTree>
    <p:extLst>
      <p:ext uri="{BB962C8B-B14F-4D97-AF65-F5344CB8AC3E}">
        <p14:creationId xmlns:p14="http://schemas.microsoft.com/office/powerpoint/2010/main" val="2410662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D9E9C-644B-40CF-8B60-7CD77F3EAC65}"/>
              </a:ext>
            </a:extLst>
          </p:cNvPr>
          <p:cNvSpPr>
            <a:spLocks noGrp="1"/>
          </p:cNvSpPr>
          <p:nvPr>
            <p:ph type="title"/>
          </p:nvPr>
        </p:nvSpPr>
        <p:spPr/>
        <p:txBody>
          <a:bodyPr/>
          <a:lstStyle/>
          <a:p>
            <a:r>
              <a:rPr lang="en-US" dirty="0"/>
              <a:t>Making A Light Blink</a:t>
            </a:r>
          </a:p>
        </p:txBody>
      </p:sp>
      <p:sp>
        <p:nvSpPr>
          <p:cNvPr id="3" name="Text Placeholder 2">
            <a:extLst>
              <a:ext uri="{FF2B5EF4-FFF2-40B4-BE49-F238E27FC236}">
                <a16:creationId xmlns:a16="http://schemas.microsoft.com/office/drawing/2014/main" id="{F1416FA5-60EE-4E88-BF08-02C91A452D67}"/>
              </a:ext>
            </a:extLst>
          </p:cNvPr>
          <p:cNvSpPr>
            <a:spLocks noGrp="1"/>
          </p:cNvSpPr>
          <p:nvPr>
            <p:ph type="body" idx="1"/>
          </p:nvPr>
        </p:nvSpPr>
        <p:spPr/>
        <p:txBody>
          <a:bodyPr/>
          <a:lstStyle/>
          <a:p>
            <a:r>
              <a:rPr lang="en-US" dirty="0"/>
              <a:t>Making a light blink</a:t>
            </a:r>
          </a:p>
        </p:txBody>
      </p:sp>
      <p:sp>
        <p:nvSpPr>
          <p:cNvPr id="4" name="Footer Placeholder 3">
            <a:extLst>
              <a:ext uri="{FF2B5EF4-FFF2-40B4-BE49-F238E27FC236}">
                <a16:creationId xmlns:a16="http://schemas.microsoft.com/office/drawing/2014/main" id="{C38F2B1D-5AE8-4375-BC2B-5E2210E6B93D}"/>
              </a:ext>
            </a:extLst>
          </p:cNvPr>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252558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big idea</a:t>
            </a:r>
          </a:p>
        </p:txBody>
      </p:sp>
      <p:sp>
        <p:nvSpPr>
          <p:cNvPr id="3" name="Content Placeholder 2"/>
          <p:cNvSpPr>
            <a:spLocks noGrp="1"/>
          </p:cNvSpPr>
          <p:nvPr>
            <p:ph idx="1"/>
          </p:nvPr>
        </p:nvSpPr>
        <p:spPr/>
        <p:txBody>
          <a:bodyPr/>
          <a:lstStyle/>
          <a:p>
            <a:pPr>
              <a:buFont typeface="Wingdings" panose="05000000000000000000" pitchFamily="2" charset="2"/>
              <a:buChar char="§"/>
            </a:pPr>
            <a:r>
              <a:rPr lang="en-US" dirty="0">
                <a:cs typeface="Arial" pitchFamily="34" charset="0"/>
              </a:rPr>
              <a:t> Breadboard circuit prototyping</a:t>
            </a:r>
          </a:p>
          <a:p>
            <a:pPr>
              <a:buFont typeface="Wingdings" panose="05000000000000000000" pitchFamily="2" charset="2"/>
              <a:buChar char="§"/>
            </a:pPr>
            <a:r>
              <a:rPr lang="en-US" dirty="0">
                <a:cs typeface="Arial" pitchFamily="34" charset="0"/>
              </a:rPr>
              <a:t> Circuit schematics</a:t>
            </a:r>
          </a:p>
          <a:p>
            <a:pPr>
              <a:buFont typeface="Wingdings" panose="05000000000000000000" pitchFamily="2" charset="2"/>
              <a:buChar char="§"/>
            </a:pPr>
            <a:r>
              <a:rPr lang="en-US" dirty="0">
                <a:cs typeface="Arial" pitchFamily="34" charset="0"/>
              </a:rPr>
              <a:t> Ohm’s Law application</a:t>
            </a:r>
          </a:p>
          <a:p>
            <a:pPr>
              <a:buFont typeface="Wingdings" panose="05000000000000000000" pitchFamily="2" charset="2"/>
              <a:buChar char="§"/>
            </a:pPr>
            <a:r>
              <a:rPr lang="en-US" dirty="0">
                <a:cs typeface="Arial" pitchFamily="34" charset="0"/>
              </a:rPr>
              <a:t> New </a:t>
            </a:r>
            <a:r>
              <a:rPr lang="en-US" dirty="0" err="1">
                <a:cs typeface="Arial" pitchFamily="34" charset="0"/>
              </a:rPr>
              <a:t>componenets</a:t>
            </a:r>
            <a:endParaRPr lang="en-US" dirty="0">
              <a:cs typeface="Arial" pitchFamily="34" charset="0"/>
            </a:endParaRPr>
          </a:p>
        </p:txBody>
      </p:sp>
      <p:sp>
        <p:nvSpPr>
          <p:cNvPr id="4" name="Footer Placeholder 3">
            <a:extLst>
              <a:ext uri="{FF2B5EF4-FFF2-40B4-BE49-F238E27FC236}">
                <a16:creationId xmlns:a16="http://schemas.microsoft.com/office/drawing/2014/main" id="{EADFB87E-2A3F-4815-8F5E-3CF3521EBF24}"/>
              </a:ext>
            </a:extLst>
          </p:cNvPr>
          <p:cNvSpPr>
            <a:spLocks noGrp="1"/>
          </p:cNvSpPr>
          <p:nvPr>
            <p:ph type="ftr" sz="quarter" idx="11"/>
          </p:nvPr>
        </p:nvSpPr>
        <p:spPr/>
        <p:txBody>
          <a:bodyPr/>
          <a:lstStyle/>
          <a:p>
            <a:r>
              <a:rPr lang="en-US" dirty="0"/>
              <a:t>Unit 1 – Section 1 - Day 1</a:t>
            </a:r>
          </a:p>
        </p:txBody>
      </p:sp>
    </p:spTree>
    <p:extLst>
      <p:ext uri="{BB962C8B-B14F-4D97-AF65-F5344CB8AC3E}">
        <p14:creationId xmlns:p14="http://schemas.microsoft.com/office/powerpoint/2010/main" val="785302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1D53CA0-FDE7-4B62-AE74-A671E6B82D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06FA22A8-DAD2-4DBF-BCF6-AA00E9D83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5" name="Straight Connector 14">
            <a:extLst>
              <a:ext uri="{FF2B5EF4-FFF2-40B4-BE49-F238E27FC236}">
                <a16:creationId xmlns:a16="http://schemas.microsoft.com/office/drawing/2014/main" id="{38CF2381-9166-48DC-8859-93B6A58939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15457B-ED62-7544-B514-C0DD8738A9E4}"/>
              </a:ext>
            </a:extLst>
          </p:cNvPr>
          <p:cNvSpPr>
            <a:spLocks noGrp="1"/>
          </p:cNvSpPr>
          <p:nvPr>
            <p:ph type="title"/>
          </p:nvPr>
        </p:nvSpPr>
        <p:spPr>
          <a:xfrm>
            <a:off x="5289754" y="639097"/>
            <a:ext cx="6253317" cy="3686015"/>
          </a:xfrm>
        </p:spPr>
        <p:txBody>
          <a:bodyPr vert="horz" lIns="91440" tIns="45720" rIns="91440" bIns="45720" rtlCol="0" anchor="b">
            <a:normAutofit/>
          </a:bodyPr>
          <a:lstStyle/>
          <a:p>
            <a:r>
              <a:rPr lang="en-US" sz="8000">
                <a:solidFill>
                  <a:schemeClr val="tx1">
                    <a:lumMod val="85000"/>
                    <a:lumOff val="15000"/>
                  </a:schemeClr>
                </a:solidFill>
              </a:rPr>
              <a:t>Breadboard Review</a:t>
            </a:r>
          </a:p>
        </p:txBody>
      </p:sp>
      <p:pic>
        <p:nvPicPr>
          <p:cNvPr id="8" name="Content Placeholder 4">
            <a:extLst>
              <a:ext uri="{FF2B5EF4-FFF2-40B4-BE49-F238E27FC236}">
                <a16:creationId xmlns:a16="http://schemas.microsoft.com/office/drawing/2014/main" id="{0753DBC4-6898-3D48-A129-D458786BC112}"/>
              </a:ext>
            </a:extLst>
          </p:cNvPr>
          <p:cNvPicPr>
            <a:picLocks noGrp="1" noChangeAspect="1"/>
          </p:cNvPicPr>
          <p:nvPr>
            <p:ph idx="1"/>
          </p:nvPr>
        </p:nvPicPr>
        <p:blipFill rotWithShape="1">
          <a:blip r:embed="rId2"/>
          <a:srcRect r="3787"/>
          <a:stretch/>
        </p:blipFill>
        <p:spPr>
          <a:xfrm>
            <a:off x="-1" y="10"/>
            <a:ext cx="4635315" cy="6857989"/>
          </a:xfrm>
          <a:prstGeom prst="rect">
            <a:avLst/>
          </a:prstGeom>
        </p:spPr>
      </p:pic>
      <p:cxnSp>
        <p:nvCxnSpPr>
          <p:cNvPr id="19" name="Straight Connector 18">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071" y="4343400"/>
            <a:ext cx="5636107" cy="0"/>
          </a:xfrm>
          <a:prstGeom prst="line">
            <a:avLst/>
          </a:prstGeom>
          <a:ln w="6350">
            <a:solidFill>
              <a:schemeClr val="tx2">
                <a:alpha val="90000"/>
              </a:schemeClr>
            </a:solidFill>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C1AA1C97-30A2-004C-A992-4138B53B8ECB}"/>
              </a:ext>
            </a:extLst>
          </p:cNvPr>
          <p:cNvSpPr>
            <a:spLocks noGrp="1"/>
          </p:cNvSpPr>
          <p:nvPr>
            <p:ph type="ftr" sz="quarter" idx="11"/>
          </p:nvPr>
        </p:nvSpPr>
        <p:spPr>
          <a:xfrm>
            <a:off x="5289753" y="6459785"/>
            <a:ext cx="4635314" cy="365125"/>
          </a:xfrm>
        </p:spPr>
        <p:txBody>
          <a:bodyPr vert="horz" lIns="91440" tIns="45720" rIns="91440" bIns="45720" rtlCol="0" anchor="ctr">
            <a:normAutofit/>
          </a:bodyPr>
          <a:lstStyle/>
          <a:p>
            <a:pPr algn="l" defTabSz="914400">
              <a:spcAft>
                <a:spcPts val="600"/>
              </a:spcAft>
            </a:pPr>
            <a:r>
              <a:rPr lang="en-US" kern="1200" cap="all" baseline="0">
                <a:solidFill>
                  <a:schemeClr val="tx1">
                    <a:lumMod val="75000"/>
                    <a:lumOff val="25000"/>
                  </a:schemeClr>
                </a:solidFill>
                <a:latin typeface="+mn-lt"/>
                <a:ea typeface="+mn-ea"/>
                <a:cs typeface="+mn-cs"/>
              </a:rPr>
              <a:t>Add a footer</a:t>
            </a:r>
          </a:p>
        </p:txBody>
      </p:sp>
    </p:spTree>
    <p:extLst>
      <p:ext uri="{BB962C8B-B14F-4D97-AF65-F5344CB8AC3E}">
        <p14:creationId xmlns:p14="http://schemas.microsoft.com/office/powerpoint/2010/main" val="454581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3BAE65-D215-4292-9498-D9610AC2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B21930-62A1-6646-818A-8BA663042549}"/>
              </a:ext>
            </a:extLst>
          </p:cNvPr>
          <p:cNvSpPr>
            <a:spLocks noGrp="1"/>
          </p:cNvSpPr>
          <p:nvPr>
            <p:ph type="title"/>
          </p:nvPr>
        </p:nvSpPr>
        <p:spPr>
          <a:xfrm>
            <a:off x="7859485" y="634946"/>
            <a:ext cx="3690257" cy="1450757"/>
          </a:xfrm>
        </p:spPr>
        <p:txBody>
          <a:bodyPr>
            <a:normAutofit/>
          </a:bodyPr>
          <a:lstStyle/>
          <a:p>
            <a:r>
              <a:rPr lang="en-US" dirty="0"/>
              <a:t>Breadboard Review</a:t>
            </a:r>
          </a:p>
        </p:txBody>
      </p:sp>
      <p:pic>
        <p:nvPicPr>
          <p:cNvPr id="5" name="Picture 4">
            <a:extLst>
              <a:ext uri="{FF2B5EF4-FFF2-40B4-BE49-F238E27FC236}">
                <a16:creationId xmlns:a16="http://schemas.microsoft.com/office/drawing/2014/main" id="{5A12E903-D35D-714B-9D65-4C455EC821E9}"/>
              </a:ext>
            </a:extLst>
          </p:cNvPr>
          <p:cNvPicPr>
            <a:picLocks noChangeAspect="1"/>
          </p:cNvPicPr>
          <p:nvPr/>
        </p:nvPicPr>
        <p:blipFill>
          <a:blip r:embed="rId2"/>
          <a:stretch>
            <a:fillRect/>
          </a:stretch>
        </p:blipFill>
        <p:spPr>
          <a:xfrm>
            <a:off x="2222214" y="640081"/>
            <a:ext cx="3733370" cy="5314406"/>
          </a:xfrm>
          <a:prstGeom prst="rect">
            <a:avLst/>
          </a:prstGeom>
        </p:spPr>
      </p:pic>
      <p:cxnSp>
        <p:nvCxnSpPr>
          <p:cNvPr id="12" name="Straight Connector 11">
            <a:extLst>
              <a:ext uri="{FF2B5EF4-FFF2-40B4-BE49-F238E27FC236}">
                <a16:creationId xmlns:a16="http://schemas.microsoft.com/office/drawing/2014/main" id="{5C99ACED-3F9B-471D-97BC-E5D2D2319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DF06E95-4137-294C-AC00-2271473CA262}"/>
              </a:ext>
            </a:extLst>
          </p:cNvPr>
          <p:cNvSpPr>
            <a:spLocks noGrp="1"/>
          </p:cNvSpPr>
          <p:nvPr>
            <p:ph idx="1"/>
          </p:nvPr>
        </p:nvSpPr>
        <p:spPr>
          <a:xfrm>
            <a:off x="7859485" y="2198914"/>
            <a:ext cx="3690257" cy="3670180"/>
          </a:xfrm>
        </p:spPr>
        <p:txBody>
          <a:bodyPr>
            <a:normAutofit/>
          </a:bodyPr>
          <a:lstStyle/>
          <a:p>
            <a:pPr>
              <a:buFont typeface="Wingdings" pitchFamily="2" charset="2"/>
              <a:buChar char="q"/>
            </a:pPr>
            <a:r>
              <a:rPr lang="en-US" dirty="0"/>
              <a:t> Power supplies should only be connected on the sides</a:t>
            </a:r>
          </a:p>
          <a:p>
            <a:pPr>
              <a:buFont typeface="Wingdings" pitchFamily="2" charset="2"/>
              <a:buChar char="q"/>
            </a:pPr>
            <a:r>
              <a:rPr lang="en-US" dirty="0"/>
              <a:t> Components should only be connected in the middle areas</a:t>
            </a:r>
          </a:p>
          <a:p>
            <a:pPr>
              <a:buFont typeface="Wingdings" pitchFamily="2" charset="2"/>
              <a:buChar char="q"/>
            </a:pPr>
            <a:r>
              <a:rPr lang="en-US" dirty="0"/>
              <a:t> Chips should always try and cross the gap</a:t>
            </a:r>
          </a:p>
          <a:p>
            <a:pPr>
              <a:buFont typeface="Wingdings" pitchFamily="2" charset="2"/>
              <a:buChar char="q"/>
            </a:pPr>
            <a:r>
              <a:rPr lang="en-US" dirty="0"/>
              <a:t> Try and utilize as much as the breadboard as possible</a:t>
            </a:r>
          </a:p>
          <a:p>
            <a:pPr>
              <a:buFont typeface="Wingdings" pitchFamily="2" charset="2"/>
              <a:buChar char="q"/>
            </a:pPr>
            <a:r>
              <a:rPr lang="en-US" dirty="0"/>
              <a:t> Stay organized, follow your path</a:t>
            </a:r>
          </a:p>
        </p:txBody>
      </p:sp>
      <p:sp>
        <p:nvSpPr>
          <p:cNvPr id="14" name="Rectangle 13">
            <a:extLst>
              <a:ext uri="{FF2B5EF4-FFF2-40B4-BE49-F238E27FC236}">
                <a16:creationId xmlns:a16="http://schemas.microsoft.com/office/drawing/2014/main" id="{86C05757-249C-4F2B-B326-B940FDD9C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EE922679-5189-4C5C-9FBB-6839F89C66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Footer Placeholder 3">
            <a:extLst>
              <a:ext uri="{FF2B5EF4-FFF2-40B4-BE49-F238E27FC236}">
                <a16:creationId xmlns:a16="http://schemas.microsoft.com/office/drawing/2014/main" id="{B27E45A5-F47D-E244-8224-06E0D585A516}"/>
              </a:ext>
            </a:extLst>
          </p:cNvPr>
          <p:cNvSpPr>
            <a:spLocks noGrp="1"/>
          </p:cNvSpPr>
          <p:nvPr>
            <p:ph type="ftr" sz="quarter" idx="11"/>
          </p:nvPr>
        </p:nvSpPr>
        <p:spPr>
          <a:xfrm>
            <a:off x="3686185" y="6459785"/>
            <a:ext cx="4822804" cy="365125"/>
          </a:xfrm>
        </p:spPr>
        <p:txBody>
          <a:bodyPr>
            <a:normAutofit/>
          </a:bodyPr>
          <a:lstStyle/>
          <a:p>
            <a:pPr>
              <a:spcAft>
                <a:spcPts val="600"/>
              </a:spcAft>
            </a:pPr>
            <a:r>
              <a:rPr lang="en-US"/>
              <a:t>Add a footer</a:t>
            </a:r>
          </a:p>
        </p:txBody>
      </p:sp>
    </p:spTree>
    <p:extLst>
      <p:ext uri="{BB962C8B-B14F-4D97-AF65-F5344CB8AC3E}">
        <p14:creationId xmlns:p14="http://schemas.microsoft.com/office/powerpoint/2010/main" val="17690146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98DCD-0E2A-C543-8D3B-9CEB0EC07040}"/>
              </a:ext>
            </a:extLst>
          </p:cNvPr>
          <p:cNvSpPr>
            <a:spLocks noGrp="1"/>
          </p:cNvSpPr>
          <p:nvPr>
            <p:ph type="title"/>
          </p:nvPr>
        </p:nvSpPr>
        <p:spPr/>
        <p:txBody>
          <a:bodyPr/>
          <a:lstStyle/>
          <a:p>
            <a:r>
              <a:rPr lang="en-US" dirty="0"/>
              <a:t>Breadboard Review</a:t>
            </a:r>
          </a:p>
        </p:txBody>
      </p:sp>
      <p:sp>
        <p:nvSpPr>
          <p:cNvPr id="3" name="Content Placeholder 2">
            <a:extLst>
              <a:ext uri="{FF2B5EF4-FFF2-40B4-BE49-F238E27FC236}">
                <a16:creationId xmlns:a16="http://schemas.microsoft.com/office/drawing/2014/main" id="{9B7CB02A-5F74-1140-B69E-DEE975FC2818}"/>
              </a:ext>
            </a:extLst>
          </p:cNvPr>
          <p:cNvSpPr>
            <a:spLocks noGrp="1"/>
          </p:cNvSpPr>
          <p:nvPr>
            <p:ph idx="1"/>
          </p:nvPr>
        </p:nvSpPr>
        <p:spPr/>
        <p:txBody>
          <a:bodyPr/>
          <a:lstStyle/>
          <a:p>
            <a:pPr>
              <a:buFont typeface="Wingdings" pitchFamily="2" charset="2"/>
              <a:buChar char="q"/>
            </a:pPr>
            <a:r>
              <a:rPr lang="en-US" dirty="0"/>
              <a:t> Breadboards are often used to build a prototype or to test a circuit. </a:t>
            </a:r>
          </a:p>
          <a:p>
            <a:pPr>
              <a:buFont typeface="Wingdings" pitchFamily="2" charset="2"/>
              <a:buChar char="q"/>
            </a:pPr>
            <a:r>
              <a:rPr lang="en-US" dirty="0"/>
              <a:t> You can build pretty much any circuit on a breadboard. As long as you have enough space on it for all the connections and components. </a:t>
            </a:r>
          </a:p>
          <a:p>
            <a:pPr>
              <a:buFont typeface="Wingdings" pitchFamily="2" charset="2"/>
              <a:buChar char="q"/>
            </a:pPr>
            <a:r>
              <a:rPr lang="en-US" dirty="0"/>
              <a:t> The more complex the circuit is, the harder it is to have control of all the wires going here and there.</a:t>
            </a:r>
          </a:p>
        </p:txBody>
      </p:sp>
      <p:sp>
        <p:nvSpPr>
          <p:cNvPr id="4" name="Footer Placeholder 3">
            <a:extLst>
              <a:ext uri="{FF2B5EF4-FFF2-40B4-BE49-F238E27FC236}">
                <a16:creationId xmlns:a16="http://schemas.microsoft.com/office/drawing/2014/main" id="{880BCA7C-1329-134D-BFC8-87EC4E964B51}"/>
              </a:ext>
            </a:extLst>
          </p:cNvPr>
          <p:cNvSpPr>
            <a:spLocks noGrp="1"/>
          </p:cNvSpPr>
          <p:nvPr>
            <p:ph type="ftr" sz="quarter" idx="11"/>
          </p:nvPr>
        </p:nvSpPr>
        <p:spPr/>
        <p:txBody>
          <a:bodyPr/>
          <a:lstStyle/>
          <a:p>
            <a:r>
              <a:rPr lang="en-US"/>
              <a:t>Add a footer</a:t>
            </a:r>
            <a:endParaRPr lang="en-US" dirty="0"/>
          </a:p>
        </p:txBody>
      </p:sp>
    </p:spTree>
    <p:extLst>
      <p:ext uri="{BB962C8B-B14F-4D97-AF65-F5344CB8AC3E}">
        <p14:creationId xmlns:p14="http://schemas.microsoft.com/office/powerpoint/2010/main" val="2166849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F6A87-2197-FA48-89BC-2027B0017D0C}"/>
              </a:ext>
            </a:extLst>
          </p:cNvPr>
          <p:cNvSpPr>
            <a:spLocks noGrp="1"/>
          </p:cNvSpPr>
          <p:nvPr>
            <p:ph type="title"/>
          </p:nvPr>
        </p:nvSpPr>
        <p:spPr/>
        <p:txBody>
          <a:bodyPr/>
          <a:lstStyle/>
          <a:p>
            <a:r>
              <a:rPr lang="en-US" dirty="0"/>
              <a:t>New Component: Capacitor</a:t>
            </a:r>
          </a:p>
        </p:txBody>
      </p:sp>
      <p:sp>
        <p:nvSpPr>
          <p:cNvPr id="3" name="Content Placeholder 2">
            <a:extLst>
              <a:ext uri="{FF2B5EF4-FFF2-40B4-BE49-F238E27FC236}">
                <a16:creationId xmlns:a16="http://schemas.microsoft.com/office/drawing/2014/main" id="{F8A21876-5C28-6C4C-A9BD-8A668294F956}"/>
              </a:ext>
            </a:extLst>
          </p:cNvPr>
          <p:cNvSpPr>
            <a:spLocks noGrp="1"/>
          </p:cNvSpPr>
          <p:nvPr>
            <p:ph idx="1"/>
          </p:nvPr>
        </p:nvSpPr>
        <p:spPr/>
        <p:txBody>
          <a:bodyPr/>
          <a:lstStyle/>
          <a:p>
            <a:pPr>
              <a:buFont typeface="Wingdings" pitchFamily="2" charset="2"/>
              <a:buChar char="q"/>
            </a:pPr>
            <a:r>
              <a:rPr lang="en-US" b="1" dirty="0"/>
              <a:t> Capacitors</a:t>
            </a:r>
            <a:r>
              <a:rPr lang="en-US" dirty="0"/>
              <a:t> store electric energy when they are connected to a battery or some other charging </a:t>
            </a:r>
            <a:r>
              <a:rPr lang="en-US" b="1" dirty="0"/>
              <a:t>circuit</a:t>
            </a:r>
            <a:r>
              <a:rPr lang="en-US" dirty="0"/>
              <a:t>. </a:t>
            </a:r>
          </a:p>
          <a:p>
            <a:pPr>
              <a:buFont typeface="Wingdings" pitchFamily="2" charset="2"/>
              <a:buChar char="q"/>
            </a:pPr>
            <a:r>
              <a:rPr lang="en-US" dirty="0"/>
              <a:t> They are commonly placed in electronic components and are used to maintain a power supply while the device is unplugged and without a battery for a short time.</a:t>
            </a:r>
          </a:p>
        </p:txBody>
      </p:sp>
      <p:sp>
        <p:nvSpPr>
          <p:cNvPr id="4" name="Footer Placeholder 3">
            <a:extLst>
              <a:ext uri="{FF2B5EF4-FFF2-40B4-BE49-F238E27FC236}">
                <a16:creationId xmlns:a16="http://schemas.microsoft.com/office/drawing/2014/main" id="{F4F8D6A3-5844-E547-A3FD-83A7931EE770}"/>
              </a:ext>
            </a:extLst>
          </p:cNvPr>
          <p:cNvSpPr>
            <a:spLocks noGrp="1"/>
          </p:cNvSpPr>
          <p:nvPr>
            <p:ph type="ftr" sz="quarter" idx="11"/>
          </p:nvPr>
        </p:nvSpPr>
        <p:spPr/>
        <p:txBody>
          <a:bodyPr/>
          <a:lstStyle/>
          <a:p>
            <a:r>
              <a:rPr lang="en-US"/>
              <a:t>Add a footer</a:t>
            </a:r>
            <a:endParaRPr lang="en-US" dirty="0"/>
          </a:p>
        </p:txBody>
      </p:sp>
    </p:spTree>
    <p:extLst>
      <p:ext uri="{BB962C8B-B14F-4D97-AF65-F5344CB8AC3E}">
        <p14:creationId xmlns:p14="http://schemas.microsoft.com/office/powerpoint/2010/main" val="745561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F6A87-2197-FA48-89BC-2027B0017D0C}"/>
              </a:ext>
            </a:extLst>
          </p:cNvPr>
          <p:cNvSpPr>
            <a:spLocks noGrp="1"/>
          </p:cNvSpPr>
          <p:nvPr>
            <p:ph type="title"/>
          </p:nvPr>
        </p:nvSpPr>
        <p:spPr/>
        <p:txBody>
          <a:bodyPr/>
          <a:lstStyle/>
          <a:p>
            <a:r>
              <a:rPr lang="en-US" dirty="0"/>
              <a:t>New Component: Relay</a:t>
            </a:r>
          </a:p>
        </p:txBody>
      </p:sp>
      <p:sp>
        <p:nvSpPr>
          <p:cNvPr id="3" name="Content Placeholder 2">
            <a:extLst>
              <a:ext uri="{FF2B5EF4-FFF2-40B4-BE49-F238E27FC236}">
                <a16:creationId xmlns:a16="http://schemas.microsoft.com/office/drawing/2014/main" id="{F8A21876-5C28-6C4C-A9BD-8A668294F956}"/>
              </a:ext>
            </a:extLst>
          </p:cNvPr>
          <p:cNvSpPr>
            <a:spLocks noGrp="1"/>
          </p:cNvSpPr>
          <p:nvPr>
            <p:ph idx="1"/>
          </p:nvPr>
        </p:nvSpPr>
        <p:spPr/>
        <p:txBody>
          <a:bodyPr/>
          <a:lstStyle/>
          <a:p>
            <a:pPr>
              <a:buFont typeface="Wingdings" pitchFamily="2" charset="2"/>
              <a:buChar char="q"/>
            </a:pPr>
            <a:r>
              <a:rPr lang="en-US" b="1" dirty="0"/>
              <a:t> </a:t>
            </a:r>
            <a:r>
              <a:rPr lang="en-US" dirty="0"/>
              <a:t>A relay is an </a:t>
            </a:r>
            <a:r>
              <a:rPr lang="en-US" b="1" dirty="0">
                <a:solidFill>
                  <a:schemeClr val="tx1"/>
                </a:solidFill>
                <a:hlinkClick r:id="rId2">
                  <a:extLst>
                    <a:ext uri="{A12FA001-AC4F-418D-AE19-62706E023703}">
                      <ahyp:hlinkClr xmlns:ahyp="http://schemas.microsoft.com/office/drawing/2018/hyperlinkcolor" val="tx"/>
                    </a:ext>
                  </a:extLst>
                </a:hlinkClick>
              </a:rPr>
              <a:t>electromagnetic</a:t>
            </a:r>
            <a:r>
              <a:rPr lang="en-US" dirty="0"/>
              <a:t> switch operated by a relatively small </a:t>
            </a:r>
            <a:r>
              <a:rPr lang="en-US" dirty="0">
                <a:hlinkClick r:id="rId3"/>
              </a:rPr>
              <a:t>electric</a:t>
            </a:r>
            <a:r>
              <a:rPr lang="en-US" dirty="0"/>
              <a:t> current that can turn on or off a much larger electric current.</a:t>
            </a:r>
          </a:p>
        </p:txBody>
      </p:sp>
      <p:sp>
        <p:nvSpPr>
          <p:cNvPr id="4" name="Footer Placeholder 3">
            <a:extLst>
              <a:ext uri="{FF2B5EF4-FFF2-40B4-BE49-F238E27FC236}">
                <a16:creationId xmlns:a16="http://schemas.microsoft.com/office/drawing/2014/main" id="{F4F8D6A3-5844-E547-A3FD-83A7931EE770}"/>
              </a:ext>
            </a:extLst>
          </p:cNvPr>
          <p:cNvSpPr>
            <a:spLocks noGrp="1"/>
          </p:cNvSpPr>
          <p:nvPr>
            <p:ph type="ftr" sz="quarter" idx="11"/>
          </p:nvPr>
        </p:nvSpPr>
        <p:spPr/>
        <p:txBody>
          <a:bodyPr/>
          <a:lstStyle/>
          <a:p>
            <a:r>
              <a:rPr lang="en-US"/>
              <a:t>Add a footer</a:t>
            </a:r>
            <a:endParaRPr lang="en-US" dirty="0"/>
          </a:p>
        </p:txBody>
      </p:sp>
      <p:pic>
        <p:nvPicPr>
          <p:cNvPr id="5" name="Picture 4">
            <a:extLst>
              <a:ext uri="{FF2B5EF4-FFF2-40B4-BE49-F238E27FC236}">
                <a16:creationId xmlns:a16="http://schemas.microsoft.com/office/drawing/2014/main" id="{4014F40B-4569-1649-8E1D-B5B210392444}"/>
              </a:ext>
            </a:extLst>
          </p:cNvPr>
          <p:cNvPicPr>
            <a:picLocks noChangeAspect="1"/>
          </p:cNvPicPr>
          <p:nvPr/>
        </p:nvPicPr>
        <p:blipFill>
          <a:blip r:embed="rId4"/>
          <a:stretch>
            <a:fillRect/>
          </a:stretch>
        </p:blipFill>
        <p:spPr>
          <a:xfrm>
            <a:off x="2416185" y="2587414"/>
            <a:ext cx="2540000" cy="2540000"/>
          </a:xfrm>
          <a:prstGeom prst="rect">
            <a:avLst/>
          </a:prstGeom>
        </p:spPr>
      </p:pic>
      <p:pic>
        <p:nvPicPr>
          <p:cNvPr id="6" name="Picture 5">
            <a:extLst>
              <a:ext uri="{FF2B5EF4-FFF2-40B4-BE49-F238E27FC236}">
                <a16:creationId xmlns:a16="http://schemas.microsoft.com/office/drawing/2014/main" id="{33CB41A6-B1E3-C844-A127-E194EAA907C7}"/>
              </a:ext>
            </a:extLst>
          </p:cNvPr>
          <p:cNvPicPr>
            <a:picLocks noChangeAspect="1"/>
          </p:cNvPicPr>
          <p:nvPr/>
        </p:nvPicPr>
        <p:blipFill>
          <a:blip r:embed="rId5"/>
          <a:stretch>
            <a:fillRect/>
          </a:stretch>
        </p:blipFill>
        <p:spPr>
          <a:xfrm>
            <a:off x="6915789" y="2491589"/>
            <a:ext cx="3186399" cy="3186399"/>
          </a:xfrm>
          <a:prstGeom prst="rect">
            <a:avLst/>
          </a:prstGeom>
        </p:spPr>
      </p:pic>
    </p:spTree>
    <p:extLst>
      <p:ext uri="{BB962C8B-B14F-4D97-AF65-F5344CB8AC3E}">
        <p14:creationId xmlns:p14="http://schemas.microsoft.com/office/powerpoint/2010/main" val="2669342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6B6DE-4BB2-1E4A-AD95-54BC9AD95F63}"/>
              </a:ext>
            </a:extLst>
          </p:cNvPr>
          <p:cNvSpPr>
            <a:spLocks noGrp="1"/>
          </p:cNvSpPr>
          <p:nvPr>
            <p:ph type="title"/>
          </p:nvPr>
        </p:nvSpPr>
        <p:spPr/>
        <p:txBody>
          <a:bodyPr/>
          <a:lstStyle/>
          <a:p>
            <a:r>
              <a:rPr lang="en-US" dirty="0"/>
              <a:t>Schematics</a:t>
            </a:r>
          </a:p>
        </p:txBody>
      </p:sp>
      <p:sp>
        <p:nvSpPr>
          <p:cNvPr id="3" name="Content Placeholder 2">
            <a:extLst>
              <a:ext uri="{FF2B5EF4-FFF2-40B4-BE49-F238E27FC236}">
                <a16:creationId xmlns:a16="http://schemas.microsoft.com/office/drawing/2014/main" id="{90090F5C-36A1-F749-B7A3-2C77D751552F}"/>
              </a:ext>
            </a:extLst>
          </p:cNvPr>
          <p:cNvSpPr>
            <a:spLocks noGrp="1"/>
          </p:cNvSpPr>
          <p:nvPr>
            <p:ph idx="1"/>
          </p:nvPr>
        </p:nvSpPr>
        <p:spPr/>
        <p:txBody>
          <a:bodyPr/>
          <a:lstStyle/>
          <a:p>
            <a:pPr>
              <a:buFont typeface="Wingdings" pitchFamily="2" charset="2"/>
              <a:buChar char="q"/>
            </a:pPr>
            <a:r>
              <a:rPr lang="en-US" dirty="0"/>
              <a:t> Schematic diagrams are a common way of showing how to connect components to get a certain function. </a:t>
            </a:r>
          </a:p>
          <a:p>
            <a:pPr>
              <a:buFont typeface="Wingdings" pitchFamily="2" charset="2"/>
              <a:buChar char="q"/>
            </a:pPr>
            <a:r>
              <a:rPr lang="en-US" dirty="0"/>
              <a:t> They are also called circuit diagrams, or just schematics. Schematic diagrams are like recipes for electronics. They tell you what “ingredients” (components) to use and how to “mix the ingredients” (connect the components). </a:t>
            </a:r>
          </a:p>
          <a:p>
            <a:pPr>
              <a:buFont typeface="Wingdings" pitchFamily="2" charset="2"/>
              <a:buChar char="q"/>
            </a:pPr>
            <a:r>
              <a:rPr lang="en-US" dirty="0"/>
              <a:t> Instead of using text, a drawing is used to show how to “mix the ingredients”. They consist of electronic symbols that represent each of the components used. The symbols are connected with lines that show you how to connect the components. </a:t>
            </a:r>
          </a:p>
          <a:p>
            <a:pPr>
              <a:buFont typeface="Wingdings" pitchFamily="2" charset="2"/>
              <a:buChar char="q"/>
            </a:pPr>
            <a:r>
              <a:rPr lang="en-US" dirty="0"/>
              <a:t> In the real world, the lines will be wires connecting the components. When you want to build something, find an existing schematic diagram, or you create one for what you want to build. </a:t>
            </a:r>
          </a:p>
        </p:txBody>
      </p:sp>
      <p:sp>
        <p:nvSpPr>
          <p:cNvPr id="4" name="Footer Placeholder 3">
            <a:extLst>
              <a:ext uri="{FF2B5EF4-FFF2-40B4-BE49-F238E27FC236}">
                <a16:creationId xmlns:a16="http://schemas.microsoft.com/office/drawing/2014/main" id="{2B064D85-1004-2341-A250-995CB5C22BC1}"/>
              </a:ext>
            </a:extLst>
          </p:cNvPr>
          <p:cNvSpPr>
            <a:spLocks noGrp="1"/>
          </p:cNvSpPr>
          <p:nvPr>
            <p:ph type="ftr" sz="quarter" idx="11"/>
          </p:nvPr>
        </p:nvSpPr>
        <p:spPr/>
        <p:txBody>
          <a:bodyPr/>
          <a:lstStyle/>
          <a:p>
            <a:r>
              <a:rPr lang="en-US"/>
              <a:t>Add a footer</a:t>
            </a:r>
            <a:endParaRPr lang="en-US" dirty="0"/>
          </a:p>
        </p:txBody>
      </p:sp>
    </p:spTree>
    <p:extLst>
      <p:ext uri="{BB962C8B-B14F-4D97-AF65-F5344CB8AC3E}">
        <p14:creationId xmlns:p14="http://schemas.microsoft.com/office/powerpoint/2010/main" val="289795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WireframeBuilding">
      <a:dk1>
        <a:srgbClr val="404040"/>
      </a:dk1>
      <a:lt1>
        <a:sysClr val="window" lastClr="FFFFFF"/>
      </a:lt1>
      <a:dk2>
        <a:srgbClr val="000000"/>
      </a:dk2>
      <a:lt2>
        <a:srgbClr val="E4F9F9"/>
      </a:lt2>
      <a:accent1>
        <a:srgbClr val="1BDCFF"/>
      </a:accent1>
      <a:accent2>
        <a:srgbClr val="3AC673"/>
      </a:accent2>
      <a:accent3>
        <a:srgbClr val="F6BD1E"/>
      </a:accent3>
      <a:accent4>
        <a:srgbClr val="C74167"/>
      </a:accent4>
      <a:accent5>
        <a:srgbClr val="F17E1F"/>
      </a:accent5>
      <a:accent6>
        <a:srgbClr val="6681CC"/>
      </a:accent6>
      <a:hlink>
        <a:srgbClr val="F17E1F"/>
      </a:hlink>
      <a:folHlink>
        <a:srgbClr val="96969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375</Words>
  <Application>Microsoft Macintosh PowerPoint</Application>
  <PresentationFormat>Widescreen</PresentationFormat>
  <Paragraphs>45</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Calibri Light</vt:lpstr>
      <vt:lpstr>Wingdings</vt:lpstr>
      <vt:lpstr>Retrospect</vt:lpstr>
      <vt:lpstr>Electronics &amp; Electricity</vt:lpstr>
      <vt:lpstr>Making A Light Blink</vt:lpstr>
      <vt:lpstr>The big idea</vt:lpstr>
      <vt:lpstr>Breadboard Review</vt:lpstr>
      <vt:lpstr>Breadboard Review</vt:lpstr>
      <vt:lpstr>Breadboard Review</vt:lpstr>
      <vt:lpstr>New Component: Capacitor</vt:lpstr>
      <vt:lpstr>New Component: Relay</vt:lpstr>
      <vt:lpstr>Schematics</vt:lpstr>
      <vt:lpstr>PowerPoint Presentation</vt:lpstr>
      <vt:lpstr>Blinking Light Schematic</vt:lpstr>
      <vt:lpstr>Blinking Light In Detail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Electronics &amp; Electricity</dc:title>
  <dc:creator>Nick Vertucci</dc:creator>
  <cp:lastModifiedBy>Nick Vertucci</cp:lastModifiedBy>
  <cp:revision>1</cp:revision>
  <dcterms:created xsi:type="dcterms:W3CDTF">2018-12-10T13:10:40Z</dcterms:created>
  <dcterms:modified xsi:type="dcterms:W3CDTF">2018-12-10T13:11:00Z</dcterms:modified>
</cp:coreProperties>
</file>